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962400" cy="7159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Inductive Proximity Sensors</a:t>
            </a:r>
            <a:endParaRPr lang="ar-EG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 -  </a:t>
            </a:r>
            <a:r>
              <a:rPr lang="en-US" sz="3200" dirty="0">
                <a:solidFill>
                  <a:srgbClr val="0070C0"/>
                </a:solidFill>
              </a:rPr>
              <a:t>Highest quality and accuracy for automation : </a:t>
            </a: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Automation without inductive sensors can hardly be imagined. Wear-resistant, reliable non-contact position detection of metallic objects is required wherever automation is used, whether in mechanical engineering, electronics production, automotive, food, or plastics industries.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Balluff</a:t>
            </a:r>
            <a:r>
              <a:rPr lang="en-US" dirty="0"/>
              <a:t> offers a wide range of inductive sensors with diverse designs for nearly any application: from standard sensors to sensors with increased switching distance, hygienic sensors, high-pressure sensors, ex-zone sensors for hazardous areas, and factor 1 sensors.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Aided by inductive sensors from </a:t>
            </a:r>
            <a:r>
              <a:rPr lang="en-US" dirty="0" err="1"/>
              <a:t>Balluff</a:t>
            </a:r>
            <a:r>
              <a:rPr lang="en-US" dirty="0"/>
              <a:t>, you can automate, monitor, and control processes and conditions at the highest quality, even in extreme environments.</a:t>
            </a:r>
            <a:endParaRPr lang="ar-EG" dirty="0"/>
          </a:p>
          <a:p>
            <a:endParaRPr lang="ar-E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1476581" cy="47631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461073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429000" cy="45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Stainless Steel Enclosures </a:t>
            </a:r>
            <a:endParaRPr lang="ar-EG" sz="2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609950" cy="666843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733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73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44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3276600" cy="6858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Certified Qualified Panel Builder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24199"/>
            <a:ext cx="4040188" cy="129540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Customized Main Distribution Panel for very narrow space </a:t>
            </a:r>
            <a:endParaRPr lang="ar-EG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1505160" cy="552527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962400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3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399"/>
            <a:ext cx="3008313" cy="91440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Power factor correction panel </a:t>
            </a:r>
          </a:p>
          <a:p>
            <a:endParaRPr lang="ar-E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09727"/>
            <a:ext cx="32670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09727"/>
            <a:ext cx="1505160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8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3008313" cy="698500"/>
          </a:xfrm>
        </p:spPr>
        <p:txBody>
          <a:bodyPr/>
          <a:lstStyle/>
          <a:p>
            <a:r>
              <a:rPr lang="en-US" dirty="0" smtClean="0"/>
              <a:t>Under construction customized ATS </a:t>
            </a:r>
            <a:endParaRPr lang="ar-E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113756"/>
            <a:ext cx="32194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20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- Fail safe </a:t>
            </a:r>
            <a:r>
              <a:rPr lang="en-US" dirty="0" err="1" smtClean="0">
                <a:solidFill>
                  <a:srgbClr val="0070C0"/>
                </a:solidFill>
              </a:rPr>
              <a:t>simatic</a:t>
            </a:r>
            <a:r>
              <a:rPr lang="en-US" dirty="0" smtClean="0">
                <a:solidFill>
                  <a:srgbClr val="0070C0"/>
                </a:solidFill>
              </a:rPr>
              <a:t> controllers :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1200" dirty="0" smtClean="0"/>
              <a:t>Fail safe </a:t>
            </a:r>
            <a:r>
              <a:rPr lang="en-US" sz="1200" dirty="0" err="1" smtClean="0"/>
              <a:t>plcs</a:t>
            </a:r>
            <a:r>
              <a:rPr lang="en-US" sz="1200" dirty="0" smtClean="0"/>
              <a:t> are used to guarantee the functional safety of machines or plants . </a:t>
            </a:r>
            <a:endParaRPr lang="ar-EG" sz="1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2270919"/>
            <a:ext cx="42291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148610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2971800" cy="45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Thru-Beam </a:t>
            </a:r>
            <a:r>
              <a:rPr lang="en-US" sz="2400" dirty="0" smtClean="0">
                <a:solidFill>
                  <a:srgbClr val="FF0000"/>
                </a:solidFill>
              </a:rPr>
              <a:t>Sensors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High repeat accuracy and </a:t>
            </a:r>
            <a:r>
              <a:rPr lang="en-US" sz="1400" dirty="0" smtClean="0"/>
              <a:t>stability. </a:t>
            </a:r>
          </a:p>
          <a:p>
            <a:r>
              <a:rPr lang="en-US" sz="1400" dirty="0"/>
              <a:t>Insensitive to </a:t>
            </a:r>
            <a:r>
              <a:rPr lang="en-US" sz="1400" dirty="0" smtClean="0"/>
              <a:t>contamination.</a:t>
            </a:r>
          </a:p>
          <a:p>
            <a:r>
              <a:rPr lang="en-US" sz="1400" dirty="0"/>
              <a:t>Detection </a:t>
            </a:r>
            <a:r>
              <a:rPr lang="en-US" sz="1400" dirty="0" smtClean="0"/>
              <a:t>independent of :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</a:t>
            </a:r>
            <a:r>
              <a:rPr lang="en-US" sz="1400" dirty="0" smtClean="0">
                <a:solidFill>
                  <a:srgbClr val="0070C0"/>
                </a:solidFill>
              </a:rPr>
              <a:t>- Color                     - Luster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  - </a:t>
            </a:r>
            <a:r>
              <a:rPr lang="en-US" sz="1400" dirty="0">
                <a:solidFill>
                  <a:srgbClr val="0070C0"/>
                </a:solidFill>
              </a:rPr>
              <a:t>Surface </a:t>
            </a:r>
            <a:r>
              <a:rPr lang="en-US" sz="1400" dirty="0" smtClean="0">
                <a:solidFill>
                  <a:srgbClr val="0070C0"/>
                </a:solidFill>
              </a:rPr>
              <a:t>texture </a:t>
            </a:r>
          </a:p>
          <a:p>
            <a:pPr marL="0" indent="0">
              <a:buNone/>
            </a:pPr>
            <a:r>
              <a:rPr lang="en-US" sz="1400" dirty="0" smtClean="0"/>
              <a:t>.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/>
              <a:t>Long range (up </a:t>
            </a:r>
            <a:r>
              <a:rPr lang="en-US" sz="1400" dirty="0" smtClean="0"/>
              <a:t>to </a:t>
            </a:r>
            <a:r>
              <a:rPr lang="en-US" sz="1400" dirty="0"/>
              <a:t>100m</a:t>
            </a:r>
            <a:r>
              <a:rPr lang="en-US" sz="1400" dirty="0" smtClean="0"/>
              <a:t>).</a:t>
            </a:r>
          </a:p>
          <a:p>
            <a:pPr marL="0" indent="0">
              <a:buNone/>
            </a:pPr>
            <a:r>
              <a:rPr lang="en-US" sz="1400" dirty="0" smtClean="0"/>
              <a:t>. Strong </a:t>
            </a:r>
            <a:r>
              <a:rPr lang="en-US" sz="1400" dirty="0"/>
              <a:t>emitter to receiver light </a:t>
            </a:r>
            <a:r>
              <a:rPr lang="en-US" sz="1400" dirty="0" smtClean="0"/>
              <a:t>path.</a:t>
            </a:r>
          </a:p>
          <a:p>
            <a:pPr marL="0" indent="0">
              <a:buNone/>
            </a:pPr>
            <a:r>
              <a:rPr lang="en-US" sz="1400" dirty="0" smtClean="0"/>
              <a:t>  # 2-part system :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. Mounting restrictions.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. </a:t>
            </a:r>
            <a:r>
              <a:rPr lang="en-US" sz="1400" dirty="0"/>
              <a:t>Higher costs (wiring, powering</a:t>
            </a:r>
            <a:r>
              <a:rPr lang="en-US" sz="1400" dirty="0" smtClean="0"/>
              <a:t>). </a:t>
            </a:r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1476581" cy="47631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442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2133600" cy="533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Diffuse Sensors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Emitter and receiver in a single housing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Sensor uses the target to reflect light back to itself.</a:t>
            </a:r>
          </a:p>
          <a:p>
            <a:pPr marL="0" indent="0">
              <a:buNone/>
            </a:pPr>
            <a:r>
              <a:rPr lang="en-US" sz="1400" dirty="0" smtClean="0"/>
              <a:t>   - This </a:t>
            </a:r>
            <a:r>
              <a:rPr lang="en-US" sz="1400" dirty="0"/>
              <a:t>eliminates the need for a secondary device such as a reflector.</a:t>
            </a:r>
          </a:p>
          <a:p>
            <a:pPr marL="0" indent="0">
              <a:buNone/>
            </a:pPr>
            <a:r>
              <a:rPr lang="en-US" sz="1400" dirty="0" smtClean="0"/>
              <a:t>   - Light </a:t>
            </a:r>
            <a:r>
              <a:rPr lang="en-US" sz="1400" dirty="0"/>
              <a:t>diffuses off target and is then detected by the </a:t>
            </a:r>
            <a:r>
              <a:rPr lang="en-US" sz="1400" dirty="0" smtClean="0"/>
              <a:t>receiver.</a:t>
            </a:r>
          </a:p>
          <a:p>
            <a:pPr marL="0" indent="0">
              <a:buNone/>
            </a:pPr>
            <a:r>
              <a:rPr lang="en-US" sz="1400" dirty="0" smtClean="0"/>
              <a:t>. </a:t>
            </a:r>
            <a:r>
              <a:rPr lang="en-US" sz="1400" dirty="0"/>
              <a:t>Targets can vary greatly in color and this will directly affect the range of the sensor</a:t>
            </a:r>
            <a:r>
              <a:rPr lang="en-US" sz="1400" dirty="0" smtClean="0"/>
              <a:t>. </a:t>
            </a:r>
          </a:p>
          <a:p>
            <a:pPr marL="0" indent="0">
              <a:buNone/>
            </a:pPr>
            <a:endParaRPr lang="ar-EG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1476581" cy="47631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3719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84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124200" cy="45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Hygrostat &amp; Thermostat 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Sensor input for </a:t>
            </a:r>
            <a:r>
              <a:rPr lang="en-US" sz="1400" dirty="0" err="1" smtClean="0"/>
              <a:t>temperatre</a:t>
            </a:r>
            <a:r>
              <a:rPr lang="en-US" sz="1400" dirty="0" smtClean="0"/>
              <a:t> &amp; humidity 0 – 20mA . </a:t>
            </a:r>
          </a:p>
          <a:p>
            <a:r>
              <a:rPr lang="en-US" sz="1400" dirty="0" smtClean="0"/>
              <a:t>Support functions of (heating/cooling control),(drying/moistening control),(fan timer control),(rotator timer control).</a:t>
            </a:r>
          </a:p>
          <a:p>
            <a:r>
              <a:rPr lang="en-US" sz="1400" dirty="0" smtClean="0"/>
              <a:t>On-off control for two set values. </a:t>
            </a:r>
          </a:p>
          <a:p>
            <a:r>
              <a:rPr lang="en-US" sz="1400" dirty="0" smtClean="0"/>
              <a:t>Control outputs are (1 really (NO) for temperature , humidity &amp; fan) &amp; ( 2 really (NO) for rotator ). </a:t>
            </a:r>
            <a:endParaRPr lang="ar-EG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1190791" cy="53347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3718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31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2743200" cy="45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Digital Potentiometer 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Adjustable universal analog output for accurate control of motor’s speed universal output (0/4-20mA . 0-10 V ) 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“soft-on”  &amp; “soft-off”  functions </a:t>
            </a:r>
          </a:p>
          <a:p>
            <a:pPr marL="0" indent="0">
              <a:buNone/>
            </a:pPr>
            <a:r>
              <a:rPr lang="en-US" sz="1400" dirty="0" smtClean="0"/>
              <a:t>- RS-485 communication . </a:t>
            </a:r>
            <a:endParaRPr lang="ar-EG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1190791" cy="53347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0574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88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3810000" cy="45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Special Purpose Controllers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Double set point can be selected. </a:t>
            </a:r>
          </a:p>
          <a:p>
            <a:r>
              <a:rPr lang="en-US" sz="1400" dirty="0" smtClean="0"/>
              <a:t>Selectable thermocouple types. </a:t>
            </a:r>
          </a:p>
          <a:p>
            <a:r>
              <a:rPr lang="en-US" sz="1400" dirty="0" smtClean="0"/>
              <a:t>PID control function with accurate self tuning.</a:t>
            </a:r>
          </a:p>
          <a:p>
            <a:r>
              <a:rPr lang="en-US" sz="1400" dirty="0" smtClean="0"/>
              <a:t>Selectable analog , SSR , relay or motorized valve control output. </a:t>
            </a:r>
          </a:p>
          <a:p>
            <a:r>
              <a:rPr lang="en-US" sz="1400" dirty="0" smtClean="0"/>
              <a:t>Selectable 0-20mA and 4-20mA retransmission output. </a:t>
            </a:r>
          </a:p>
          <a:p>
            <a:r>
              <a:rPr lang="en-US" sz="1400" dirty="0" smtClean="0"/>
              <a:t>Selectable heating and cooling control. </a:t>
            </a:r>
          </a:p>
          <a:p>
            <a:endParaRPr lang="en-US" sz="1400" dirty="0" smtClean="0"/>
          </a:p>
          <a:p>
            <a:endParaRPr lang="ar-EG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1190791" cy="53347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15430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35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267200" cy="7159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Capacitive Proximity Sensors</a:t>
            </a:r>
            <a:endParaRPr lang="ar-EG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 - Reliably detect objects and fill levels :</a:t>
            </a: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Capacitive sensors detect objects and the fill level of all non-conducting materials, liquids, pellets, and powders directly or through a container wall.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The patented Smart Level technology of the sensors compensates for moisture, foam and adhesion of all sorts – even through glass and plastic walls up to 10 mm thick. This makes the sensors ideal as fill level sensors for conductive media. And guarantee you high application security.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Our sensors are available in diverse designs, even especially small ones. As adhesive sensors, they fit flexibly to the housing shape and are easily removable.</a:t>
            </a:r>
            <a:endParaRPr lang="ar-EG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37970"/>
            <a:ext cx="1476581" cy="476317"/>
          </a:xfrm>
        </p:spPr>
      </p:pic>
      <p:pic>
        <p:nvPicPr>
          <p:cNvPr id="1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038600" cy="44958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37970"/>
            <a:ext cx="4038600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3733800" cy="6858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Magnetostrictive</a:t>
            </a:r>
            <a:r>
              <a:rPr lang="en-US" sz="2400" dirty="0" smtClean="0">
                <a:solidFill>
                  <a:srgbClr val="FF0000"/>
                </a:solidFill>
              </a:rPr>
              <a:t> Sensors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 BTL )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  - Maximum </a:t>
            </a:r>
            <a:r>
              <a:rPr lang="en-US" sz="1400" dirty="0">
                <a:solidFill>
                  <a:srgbClr val="0070C0"/>
                </a:solidFill>
              </a:rPr>
              <a:t>system availability and safety, even in severe </a:t>
            </a:r>
            <a:r>
              <a:rPr lang="en-US" sz="1400" dirty="0" smtClean="0">
                <a:solidFill>
                  <a:srgbClr val="0070C0"/>
                </a:solidFill>
              </a:rPr>
              <a:t>environments . 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err="1" smtClean="0"/>
              <a:t>Magnetostrictive</a:t>
            </a:r>
            <a:r>
              <a:rPr lang="en-US" sz="1200" dirty="0" smtClean="0"/>
              <a:t> </a:t>
            </a:r>
            <a:r>
              <a:rPr lang="en-US" sz="1200" dirty="0"/>
              <a:t>position measurement systems come into use generally where high reliability and precision are demanded in position and speed </a:t>
            </a:r>
            <a:r>
              <a:rPr lang="en-US" sz="1200" dirty="0" smtClean="0"/>
              <a:t>measurement.</a:t>
            </a:r>
          </a:p>
          <a:p>
            <a:endParaRPr lang="en-US" sz="1200" dirty="0"/>
          </a:p>
          <a:p>
            <a:r>
              <a:rPr lang="en-US" sz="1200" dirty="0"/>
              <a:t>Over long distances, our contact-free and absolute measuring systems are suitable for all industry-standard interfaces and for a wide range of applications. Even under extreme surrounding conditions, they guarantee a high machine and system availability.</a:t>
            </a:r>
            <a:endParaRPr lang="ar-EG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1476581" cy="457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114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27432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ABB Drives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It’s one of the best energy saving solutions .</a:t>
            </a:r>
          </a:p>
          <a:p>
            <a:endParaRPr lang="en-US" sz="1200" dirty="0"/>
          </a:p>
          <a:p>
            <a:r>
              <a:rPr lang="en-US" sz="1200" dirty="0" smtClean="0"/>
              <a:t>You </a:t>
            </a:r>
            <a:r>
              <a:rPr lang="en-US" sz="1200" dirty="0"/>
              <a:t>base your business on efficiency and </a:t>
            </a:r>
            <a:r>
              <a:rPr lang="en-US" sz="1200" dirty="0" smtClean="0"/>
              <a:t>performance , </a:t>
            </a:r>
            <a:r>
              <a:rPr lang="en-US" sz="1200" dirty="0"/>
              <a:t>Our drives are made with all this in mind, empowering productivity and efficiency. They provide flexibility to help you optimize your processes and control, and reliable for less downtime.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Our offering includes low voltage Ac drives , They are used across all industries and applications. </a:t>
            </a:r>
          </a:p>
          <a:p>
            <a:r>
              <a:rPr lang="en-US" sz="1200" dirty="0" smtClean="0"/>
              <a:t>The ABB low voltage AC drives product range , from 0.18 to 5600 KW , it is the widest power range in the market . </a:t>
            </a:r>
          </a:p>
          <a:p>
            <a:r>
              <a:rPr lang="en-US" sz="1200" dirty="0" smtClean="0"/>
              <a:t>Some types :</a:t>
            </a:r>
            <a:r>
              <a:rPr lang="en-US" sz="1200" dirty="0" smtClean="0">
                <a:solidFill>
                  <a:srgbClr val="00B050"/>
                </a:solidFill>
              </a:rPr>
              <a:t> { </a:t>
            </a:r>
            <a:r>
              <a:rPr lang="en-US" sz="1200" dirty="0" smtClean="0"/>
              <a:t>ASC580 general purpose drives (0.75:250)kw , ACS355 machinery drives (0.37:22)kw , ACS150 micro drive (0.37:4)kw , ACS880 industrial drive (0.75:2800)kw , ACS355 for solar pumps (0.037:18.5)kw , ACSM1 for solar pumps (0.37:45)kw extended to 250kw , ACQ for water and wastewater (0.75:500)kw , Drives Electric Panel , Multi Pump Panels</a:t>
            </a:r>
            <a:r>
              <a:rPr lang="en-US" sz="1200" dirty="0" smtClean="0">
                <a:solidFill>
                  <a:srgbClr val="00B050"/>
                </a:solidFill>
              </a:rPr>
              <a:t> } </a:t>
            </a:r>
            <a:r>
              <a:rPr lang="en-US" sz="1200" dirty="0" smtClean="0"/>
              <a:t>. </a:t>
            </a:r>
            <a:endParaRPr lang="ar-EG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1066949" cy="60015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372586" cy="21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3429000" cy="4572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ABB General Performance Motor 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Can be used in a wide range of industrial applications . </a:t>
            </a:r>
          </a:p>
          <a:p>
            <a:r>
              <a:rPr lang="en-US" sz="1200" dirty="0" smtClean="0"/>
              <a:t>These motors are especially suitable for pumps and fans , as well as for gearboxes , conveyors , general machinery and other applications. </a:t>
            </a:r>
          </a:p>
          <a:p>
            <a:r>
              <a:rPr lang="en-US" sz="1200" dirty="0" smtClean="0"/>
              <a:t>Simple robust , design and Europe manufacture </a:t>
            </a:r>
          </a:p>
          <a:p>
            <a:endParaRPr lang="en-US" sz="1200" dirty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 Cast iron   M2BAX – IEC frame sizes 71 to 355 – IE3 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Aluminum M2AA – IEC frame sizes 56 to 250 – IE2</a:t>
            </a:r>
          </a:p>
          <a:p>
            <a:endParaRPr lang="ar-EG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1066949" cy="60015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266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343400" cy="76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ABB Process Performance Motors 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Provide great flexibility for customer specific solutions and can be individually designed to meet the exact demands of the application. </a:t>
            </a:r>
          </a:p>
          <a:p>
            <a:r>
              <a:rPr lang="en-US" sz="1200" dirty="0" smtClean="0"/>
              <a:t>Best solution suitable for your need. </a:t>
            </a:r>
          </a:p>
          <a:p>
            <a:r>
              <a:rPr lang="en-US" sz="1200" dirty="0" smtClean="0"/>
              <a:t>Efficiency classes from IE2 up to IE5.</a:t>
            </a:r>
          </a:p>
          <a:p>
            <a:r>
              <a:rPr lang="en-US" sz="1200" dirty="0" smtClean="0"/>
              <a:t>Wide range of variant codes for all industrial applications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Cast iron M3BP – IEC frame sizes 71 to 450 – IE2 , IE3. 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Aluminum M2AA – IEC frame sizes 63 to 280 – IE2 , IE3.</a:t>
            </a:r>
            <a:endParaRPr lang="ar-EG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1066949" cy="60015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2895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9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894" y="191278"/>
            <a:ext cx="2819400" cy="609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ABB Smart Sensor </a:t>
            </a:r>
            <a:endParaRPr lang="ar-EG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783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 -  Smart sensor is a new product made by ABB. 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200" dirty="0" smtClean="0"/>
              <a:t>Smart sensor is the condition monitoring solution for motors whether ABB or non ABB motor , it converts traditional motors into smart , wirelessly connected devices .</a:t>
            </a:r>
          </a:p>
          <a:p>
            <a:endParaRPr lang="en-US" sz="1400" dirty="0" smtClean="0"/>
          </a:p>
          <a:p>
            <a:r>
              <a:rPr lang="en-US" sz="1200" dirty="0" smtClean="0"/>
              <a:t>Smart sensor can monitor :</a:t>
            </a:r>
          </a:p>
          <a:p>
            <a:pPr marL="0" indent="0">
              <a:buNone/>
            </a:pPr>
            <a:r>
              <a:rPr lang="en-US" sz="1200" dirty="0" smtClean="0"/>
              <a:t>1- energy consumption.     2- Rotor health. </a:t>
            </a:r>
          </a:p>
          <a:p>
            <a:pPr marL="0" indent="0">
              <a:buNone/>
            </a:pPr>
            <a:r>
              <a:rPr lang="en-US" sz="1200" dirty="0" smtClean="0"/>
              <a:t>3- Temperature.                   4- air gap eccentricity. </a:t>
            </a:r>
          </a:p>
          <a:p>
            <a:pPr marL="0" indent="0">
              <a:buNone/>
            </a:pPr>
            <a:r>
              <a:rPr lang="en-US" sz="1200" dirty="0" smtClean="0"/>
              <a:t>5-cooling condition.            6-Bearing condition. </a:t>
            </a:r>
          </a:p>
          <a:p>
            <a:pPr marL="0" indent="0">
              <a:buNone/>
            </a:pPr>
            <a:r>
              <a:rPr lang="en-US" sz="1200" dirty="0" smtClean="0"/>
              <a:t>7- overall vibration.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- Advantages </a:t>
            </a:r>
            <a:r>
              <a:rPr lang="en-US" sz="1200" dirty="0" smtClean="0">
                <a:solidFill>
                  <a:srgbClr val="0070C0"/>
                </a:solidFill>
              </a:rPr>
              <a:t>of smart sensor : </a:t>
            </a:r>
          </a:p>
          <a:p>
            <a:pPr marL="0" indent="0">
              <a:buNone/>
            </a:pPr>
            <a:r>
              <a:rPr lang="en-US" sz="1200" dirty="0" smtClean="0"/>
              <a:t>1- simple to install and use. </a:t>
            </a:r>
          </a:p>
          <a:p>
            <a:pPr marL="0" indent="0">
              <a:buNone/>
            </a:pPr>
            <a:r>
              <a:rPr lang="en-US" sz="1200" dirty="0" smtClean="0"/>
              <a:t>2- no wiring or machining is needed. </a:t>
            </a:r>
          </a:p>
          <a:p>
            <a:pPr marL="0" indent="0">
              <a:buNone/>
            </a:pPr>
            <a:r>
              <a:rPr lang="en-US" sz="1200" dirty="0" smtClean="0"/>
              <a:t>3- data transfer via built in wireless </a:t>
            </a:r>
            <a:r>
              <a:rPr lang="en-US" sz="1200" dirty="0" err="1" smtClean="0"/>
              <a:t>bluetooth</a:t>
            </a:r>
            <a:r>
              <a:rPr lang="en-US" sz="1200" dirty="0" smtClean="0"/>
              <a:t> low energy. </a:t>
            </a:r>
          </a:p>
          <a:p>
            <a:pPr marL="0" indent="0">
              <a:buNone/>
            </a:pPr>
            <a:r>
              <a:rPr lang="en-US" sz="1200" dirty="0" smtClean="0"/>
              <a:t>4- data communications use industry standard encryption protocols. </a:t>
            </a:r>
          </a:p>
          <a:p>
            <a:pPr marL="0" indent="0">
              <a:buNone/>
            </a:pPr>
            <a:r>
              <a:rPr lang="en-US" sz="1200" dirty="0" smtClean="0"/>
              <a:t>5- all data is securely stored in the cloud. 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using smart sensor , you can avoid cost downtime , productivity is increased and motor life time  is extended. </a:t>
            </a:r>
          </a:p>
          <a:p>
            <a:pPr>
              <a:buFontTx/>
              <a:buChar char="-"/>
            </a:pPr>
            <a:endParaRPr lang="ar-EG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1066949" cy="60015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2971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6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3200400" cy="4111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Wall Mounted Enclosures </a:t>
            </a:r>
            <a:endParaRPr lang="ar-EG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1609950" cy="666843"/>
          </a:xfr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95600"/>
            <a:ext cx="3276599" cy="2590800"/>
          </a:xfrm>
        </p:spPr>
      </p:pic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353268" cy="1762371"/>
          </a:xfrm>
        </p:spPr>
      </p:pic>
    </p:spTree>
    <p:extLst>
      <p:ext uri="{BB962C8B-B14F-4D97-AF65-F5344CB8AC3E}">
        <p14:creationId xmlns:p14="http://schemas.microsoft.com/office/powerpoint/2010/main" val="165692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8862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Floor Standing Enclosures </a:t>
            </a:r>
            <a:endParaRPr lang="ar-EG" sz="2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3733800" cy="2743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609950" cy="6668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289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1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1094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Inductive Proximity Sensors</vt:lpstr>
      <vt:lpstr>Capacitive Proximity Sensors</vt:lpstr>
      <vt:lpstr>Magnetostrictive Sensors  ( BTL )</vt:lpstr>
      <vt:lpstr>ABB Drives</vt:lpstr>
      <vt:lpstr>ABB General Performance Motor </vt:lpstr>
      <vt:lpstr>ABB Process Performance Motors </vt:lpstr>
      <vt:lpstr>ABB Smart Sensor </vt:lpstr>
      <vt:lpstr>Wall Mounted Enclosures </vt:lpstr>
      <vt:lpstr>Floor Standing Enclosures </vt:lpstr>
      <vt:lpstr>Stainless Steel Enclosures </vt:lpstr>
      <vt:lpstr>Certified Qualified Panel Builder</vt:lpstr>
      <vt:lpstr>PowerPoint Presentation</vt:lpstr>
      <vt:lpstr>PowerPoint Presentation</vt:lpstr>
      <vt:lpstr>PowerPoint Presentation</vt:lpstr>
      <vt:lpstr>Thru-Beam Sensors</vt:lpstr>
      <vt:lpstr>Diffuse Sensors</vt:lpstr>
      <vt:lpstr>Hygrostat &amp; Thermostat </vt:lpstr>
      <vt:lpstr>Digital Potentiometer </vt:lpstr>
      <vt:lpstr>Special Purpose Controllers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EXTRA</dc:creator>
  <cp:lastModifiedBy>EXTRA</cp:lastModifiedBy>
  <cp:revision>47</cp:revision>
  <dcterms:created xsi:type="dcterms:W3CDTF">2006-08-16T00:00:00Z</dcterms:created>
  <dcterms:modified xsi:type="dcterms:W3CDTF">2019-01-15T11:31:24Z</dcterms:modified>
</cp:coreProperties>
</file>